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5" r:id="rId4"/>
    <p:sldId id="263" r:id="rId5"/>
    <p:sldId id="264" r:id="rId6"/>
    <p:sldId id="265" r:id="rId7"/>
    <p:sldId id="266" r:id="rId8"/>
    <p:sldId id="267" r:id="rId9"/>
    <p:sldId id="268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0" autoAdjust="0"/>
    <p:restoredTop sz="94660"/>
  </p:normalViewPr>
  <p:slideViewPr>
    <p:cSldViewPr snapToGrid="0">
      <p:cViewPr>
        <p:scale>
          <a:sx n="33" d="100"/>
          <a:sy n="33" d="100"/>
        </p:scale>
        <p:origin x="1819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31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51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1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39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05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994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94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773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71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12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34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8C7CD-69EF-4D4F-8A3E-D73938AD1D03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313B6-4B5B-4528-88CC-CF96C7297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95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4471" y="154745"/>
            <a:ext cx="9144000" cy="1744393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Язык как фактор гендерной социализации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694" y="1899139"/>
            <a:ext cx="7786909" cy="481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334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Сегодня  СМИ являются частью системы социализации подрастающего поколения и взрослых; они играют важнейшую роль в формировании общественного мнения, оценок людей и событий и задают некие стандарты жизни и сознания, в том числе гендерного. </a:t>
            </a:r>
          </a:p>
          <a:p>
            <a:r>
              <a:rPr lang="ru-RU" dirty="0" smtClean="0"/>
              <a:t>СМИ </a:t>
            </a:r>
            <a:r>
              <a:rPr lang="ru-RU" dirty="0"/>
              <a:t>сегодня являются одним из наиболее активных институтов подобного рода. </a:t>
            </a:r>
            <a:endParaRPr lang="ru-RU" dirty="0" smtClean="0"/>
          </a:p>
          <a:p>
            <a:r>
              <a:rPr lang="ru-RU" dirty="0" smtClean="0"/>
              <a:t>Они </a:t>
            </a:r>
            <a:r>
              <a:rPr lang="ru-RU" dirty="0"/>
              <a:t>выполняют роль не столько вторичной, так называемой з</a:t>
            </a:r>
            <a:r>
              <a:rPr lang="ru-RU" i="1" dirty="0"/>
              <a:t>акрепляющей </a:t>
            </a:r>
            <a:r>
              <a:rPr lang="ru-RU" dirty="0"/>
              <a:t>социализации, сколько роль социализации </a:t>
            </a:r>
            <a:r>
              <a:rPr lang="ru-RU" i="1" dirty="0"/>
              <a:t>первичной</a:t>
            </a:r>
            <a:r>
              <a:rPr lang="ru-RU" dirty="0"/>
              <a:t>, то есть формирующей начальные, исходные идентификационные модели. </a:t>
            </a:r>
            <a:endParaRPr lang="ru-RU" dirty="0" smtClean="0"/>
          </a:p>
          <a:p>
            <a:r>
              <a:rPr lang="ru-RU" dirty="0" smtClean="0"/>
              <a:t>Принципиальным </a:t>
            </a:r>
            <a:r>
              <a:rPr lang="ru-RU" dirty="0"/>
              <a:t>отличием сегодняшней ситуации является то, что они действуют в условиях отсутствия четко выраженных культурных, социальных, моральных ориентиров.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8156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ru-RU" i="1" dirty="0"/>
              <a:t>Язык есть не только продукт развития общества, но и средство формирования его ментальности.</a:t>
            </a:r>
            <a:endParaRPr lang="ru-RU" dirty="0"/>
          </a:p>
          <a:p>
            <a:pPr marL="0" indent="0" algn="r">
              <a:buNone/>
            </a:pPr>
            <a:r>
              <a:rPr lang="ru-RU" i="1" dirty="0" smtClean="0"/>
              <a:t>Бенджамин </a:t>
            </a:r>
            <a:r>
              <a:rPr lang="ru-RU" i="1" dirty="0"/>
              <a:t>Уорфа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4207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r>
              <a:rPr lang="ru-RU" b="1" dirty="0"/>
              <a:t>Язык </a:t>
            </a:r>
            <a:r>
              <a:rPr lang="en-US" b="1" dirty="0" smtClean="0"/>
              <a:t>- </a:t>
            </a:r>
            <a:r>
              <a:rPr lang="ru-RU" b="1" dirty="0" smtClean="0"/>
              <a:t>фактор </a:t>
            </a:r>
            <a:r>
              <a:rPr lang="ru-RU" b="1" dirty="0"/>
              <a:t>гендерной </a:t>
            </a:r>
            <a:r>
              <a:rPr lang="ru-RU" b="1" dirty="0" smtClean="0"/>
              <a:t>социализации.</a:t>
            </a:r>
            <a:endParaRPr lang="en-US" b="1" dirty="0" smtClean="0"/>
          </a:p>
          <a:p>
            <a:r>
              <a:rPr lang="ru-RU" b="1" dirty="0" smtClean="0"/>
              <a:t>Роль </a:t>
            </a:r>
            <a:r>
              <a:rPr lang="ru-RU" b="1" dirty="0"/>
              <a:t>СМИ в гендерной </a:t>
            </a:r>
            <a:r>
              <a:rPr lang="ru-RU" b="1" dirty="0" smtClean="0"/>
              <a:t>социализации.</a:t>
            </a:r>
            <a:endParaRPr lang="ru-RU" b="1" dirty="0"/>
          </a:p>
          <a:p>
            <a:r>
              <a:rPr lang="ru-RU" b="1" dirty="0" smtClean="0"/>
              <a:t>Женщина </a:t>
            </a:r>
            <a:r>
              <a:rPr lang="ru-RU" b="1" dirty="0"/>
              <a:t>и женский мир в гендерно-ориентированных </a:t>
            </a:r>
            <a:r>
              <a:rPr lang="ru-RU" b="1" dirty="0" smtClean="0"/>
              <a:t>журналах.</a:t>
            </a:r>
            <a:endParaRPr lang="ru-RU" b="1" dirty="0"/>
          </a:p>
          <a:p>
            <a:r>
              <a:rPr lang="ru-RU" b="1" dirty="0"/>
              <a:t>Реклама как транслятор гендерных </a:t>
            </a:r>
            <a:r>
              <a:rPr lang="ru-RU" b="1" dirty="0" smtClean="0"/>
              <a:t>стереотипов.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6568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7625" y="323556"/>
            <a:ext cx="5682175" cy="653444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 Человек как представитель общества формируется в языковой среде. </a:t>
            </a:r>
            <a:endParaRPr lang="ru-RU" dirty="0" smtClean="0"/>
          </a:p>
          <a:p>
            <a:r>
              <a:rPr lang="ru-RU" dirty="0" smtClean="0"/>
              <a:t>Язык </a:t>
            </a:r>
            <a:r>
              <a:rPr lang="ru-RU" dirty="0"/>
              <a:t>является одним из факторов социализации </a:t>
            </a:r>
            <a:r>
              <a:rPr lang="ru-RU" dirty="0" smtClean="0"/>
              <a:t>в </a:t>
            </a:r>
            <a:r>
              <a:rPr lang="ru-RU" dirty="0"/>
              <a:t>первую очередь гендерной социализации. </a:t>
            </a:r>
          </a:p>
          <a:p>
            <a:r>
              <a:rPr lang="ru-RU" dirty="0"/>
              <a:t>На основании мно­го­чи­с­лен­­ных исследований как «культурных», так и бес­письменных языков ученые при­шли к выводу, что язык фиксирует картину ми­ра с мужской точки зре­­ния, по­э­тому он не только </a:t>
            </a:r>
            <a:r>
              <a:rPr lang="ru-RU" i="1" dirty="0" err="1"/>
              <a:t>антропоцентричен</a:t>
            </a:r>
            <a:r>
              <a:rPr lang="ru-RU" dirty="0"/>
              <a:t>, то есть, ориентирован на человека, но и </a:t>
            </a:r>
            <a:r>
              <a:rPr lang="ru-RU" i="1" dirty="0" err="1"/>
              <a:t>андро­центричен</a:t>
            </a:r>
            <a:r>
              <a:rPr lang="ru-RU" i="1" dirty="0"/>
              <a:t>,</a:t>
            </a:r>
            <a:r>
              <a:rPr lang="ru-RU" dirty="0"/>
              <a:t> иначе говоря, ориенти­ро­ван на мужчину. </a:t>
            </a:r>
            <a:endParaRPr lang="ru-RU" dirty="0" smtClean="0"/>
          </a:p>
          <a:p>
            <a:r>
              <a:rPr lang="ru-RU" dirty="0" smtClean="0"/>
              <a:t>Язык </a:t>
            </a:r>
            <a:r>
              <a:rPr lang="ru-RU" dirty="0"/>
              <a:t>создает кар­тину ми­ра, основанную на мужской точке зре­ния, от лица мужского субъ­ек­та, с точ­ки зрения мужской перспективы, где «жен­ское» предстает главным обра­зом в ро­ли объекта, в роли «другого», «чу­жо­го» или вообще игнорируется.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757" y="2603109"/>
            <a:ext cx="3619500" cy="1905000"/>
          </a:xfrm>
          <a:prstGeom prst="rect">
            <a:avLst/>
          </a:prstGeom>
        </p:spPr>
      </p:pic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78302"/>
            <a:ext cx="5868988" cy="6077243"/>
          </a:xfrm>
        </p:spPr>
      </p:pic>
    </p:spTree>
    <p:extLst>
      <p:ext uri="{BB962C8B-B14F-4D97-AF65-F5344CB8AC3E}">
        <p14:creationId xmlns:p14="http://schemas.microsoft.com/office/powerpoint/2010/main" val="3780820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2268" y="633046"/>
            <a:ext cx="10515600" cy="515002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Исследователи  выделяют следующие признаки </a:t>
            </a:r>
            <a:r>
              <a:rPr lang="ru-RU" dirty="0" err="1"/>
              <a:t>андроцентризма</a:t>
            </a:r>
            <a:r>
              <a:rPr lang="ru-RU" dirty="0"/>
              <a:t> в языке:</a:t>
            </a:r>
          </a:p>
          <a:p>
            <a:r>
              <a:rPr lang="ru-RU" b="1" dirty="0"/>
              <a:t>1. Отождествление понятий «человек» и «мужчина». </a:t>
            </a:r>
            <a:endParaRPr lang="ru-RU" b="1" dirty="0" smtClean="0"/>
          </a:p>
          <a:p>
            <a:r>
              <a:rPr lang="ru-RU" dirty="0" smtClean="0"/>
              <a:t>Во </a:t>
            </a:r>
            <a:r>
              <a:rPr lang="ru-RU" dirty="0"/>
              <a:t>многих языках они обо­значаются одним словом</a:t>
            </a:r>
            <a:r>
              <a:rPr lang="ru-RU" b="1" dirty="0"/>
              <a:t>: «</a:t>
            </a:r>
            <a:r>
              <a:rPr lang="ru-RU" dirty="0" err="1"/>
              <a:t>man</a:t>
            </a:r>
            <a:r>
              <a:rPr lang="ru-RU" dirty="0"/>
              <a:t>» в английском; «</a:t>
            </a:r>
            <a:r>
              <a:rPr lang="ru-RU" dirty="0" err="1"/>
              <a:t>home</a:t>
            </a:r>
            <a:r>
              <a:rPr lang="ru-RU" dirty="0"/>
              <a:t>» во французском; «</a:t>
            </a:r>
            <a:r>
              <a:rPr lang="ru-RU" dirty="0" err="1"/>
              <a:t>Mann</a:t>
            </a:r>
            <a:r>
              <a:rPr lang="ru-RU" dirty="0"/>
              <a:t>»</a:t>
            </a:r>
            <a:r>
              <a:rPr lang="ru-RU" b="1" dirty="0"/>
              <a:t> </a:t>
            </a:r>
            <a:r>
              <a:rPr lang="ru-RU" dirty="0"/>
              <a:t>в немецком; «</a:t>
            </a:r>
            <a:r>
              <a:rPr lang="uk-UA" dirty="0" err="1"/>
              <a:t>чиловик</a:t>
            </a:r>
            <a:r>
              <a:rPr lang="ru-RU" dirty="0"/>
              <a:t>» в украинском и др.</a:t>
            </a:r>
          </a:p>
          <a:p>
            <a:r>
              <a:rPr lang="ru-RU" b="1" dirty="0"/>
              <a:t>2. Имена существительные женского рода являются, как правило, про­из­вод­ными от мужских, а не наоборот. </a:t>
            </a:r>
            <a:endParaRPr lang="ru-RU" b="1" dirty="0" smtClean="0"/>
          </a:p>
          <a:p>
            <a:r>
              <a:rPr lang="ru-RU" i="1" dirty="0" smtClean="0"/>
              <a:t>Кассир </a:t>
            </a:r>
            <a:r>
              <a:rPr lang="ru-RU" i="1" dirty="0"/>
              <a:t>– кассирша, доктор – докторша, поэт-</a:t>
            </a:r>
            <a:r>
              <a:rPr lang="ru-RU" i="1" dirty="0" err="1"/>
              <a:t>поэтасса</a:t>
            </a:r>
            <a:r>
              <a:rPr lang="ru-RU" i="1" dirty="0"/>
              <a:t>, врач – врачиха.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Им </a:t>
            </a:r>
            <a:r>
              <a:rPr lang="ru-RU" dirty="0"/>
              <a:t>часто сопутствует негативная </a:t>
            </a:r>
            <a:r>
              <a:rPr lang="ru-RU" dirty="0" err="1"/>
              <a:t>оце­но­ч­ность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При­менение </a:t>
            </a:r>
            <a:r>
              <a:rPr lang="ru-RU" dirty="0"/>
              <a:t>мужского обозначения к референту-женщине допустимо и повы­ша­ет ее статус. Наоборот, номинация мужчины женским обозначением несет в се­бе негативную </a:t>
            </a:r>
            <a:r>
              <a:rPr lang="ru-RU" dirty="0" smtClean="0"/>
              <a:t>оценку.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647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7625" y="351692"/>
            <a:ext cx="5682175" cy="628825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 русском языке пол в названии профессий может быть обозначен, на­при­мер: </a:t>
            </a:r>
            <a:r>
              <a:rPr lang="ru-RU" i="1" dirty="0"/>
              <a:t>крановщик - крановщица, художник - художница, журналист – жур­­на­ли­с­тка. </a:t>
            </a:r>
            <a:endParaRPr lang="ru-RU" i="1" dirty="0" smtClean="0"/>
          </a:p>
          <a:p>
            <a:r>
              <a:rPr lang="ru-RU" dirty="0" smtClean="0"/>
              <a:t>Некоторые </a:t>
            </a:r>
            <a:r>
              <a:rPr lang="ru-RU" dirty="0"/>
              <a:t>профессии называют и мужчин и женщин, но в форме муж­с­ко­го грамматического рода, например: </a:t>
            </a:r>
            <a:r>
              <a:rPr lang="ru-RU" i="1" dirty="0"/>
              <a:t>доктор, врач, профессор</a:t>
            </a:r>
            <a:r>
              <a:rPr lang="ru-RU" dirty="0"/>
              <a:t> и др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Многие из них имеют женс­кий вариант в разговорной речи, например </a:t>
            </a:r>
            <a:r>
              <a:rPr lang="ru-RU" i="1" dirty="0"/>
              <a:t>докторша, про­фес­сор­ша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Проблемой </a:t>
            </a:r>
            <a:r>
              <a:rPr lang="ru-RU" dirty="0"/>
              <a:t>является стилистическая </a:t>
            </a:r>
            <a:r>
              <a:rPr lang="ru-RU" dirty="0" err="1"/>
              <a:t>сниженность</a:t>
            </a:r>
            <a:r>
              <a:rPr lang="ru-RU" dirty="0"/>
              <a:t> «женских» вариантов на­званий профес­сий по сравнению с «мужскими», которые часто сни­с­хо­ди­тель­но или пренебре­жительно характеризуют их обладательниц. </a:t>
            </a:r>
            <a:endParaRPr lang="ru-RU" dirty="0" smtClean="0"/>
          </a:p>
          <a:p>
            <a:r>
              <a:rPr lang="ru-RU" dirty="0" smtClean="0"/>
              <a:t>Статус </a:t>
            </a:r>
            <a:r>
              <a:rPr lang="ru-RU" i="1" dirty="0"/>
              <a:t>врачихи</a:t>
            </a:r>
            <a:r>
              <a:rPr lang="ru-RU" b="1" dirty="0"/>
              <a:t> </a:t>
            </a:r>
            <a:r>
              <a:rPr lang="ru-RU" dirty="0"/>
              <a:t>зна­чительно ниже статуса </a:t>
            </a:r>
            <a:r>
              <a:rPr lang="ru-RU" i="1" dirty="0"/>
              <a:t>врача,</a:t>
            </a:r>
            <a:r>
              <a:rPr lang="ru-RU" dirty="0"/>
              <a:t> как статус </a:t>
            </a:r>
            <a:r>
              <a:rPr lang="ru-RU" i="1" dirty="0"/>
              <a:t>профессора </a:t>
            </a:r>
            <a:r>
              <a:rPr lang="ru-RU" dirty="0"/>
              <a:t>выше статуса </a:t>
            </a:r>
            <a:r>
              <a:rPr lang="ru-RU" i="1" dirty="0"/>
              <a:t>про­фес­сор­ши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342" y="492369"/>
            <a:ext cx="5289452" cy="568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485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677"/>
            <a:ext cx="10515600" cy="323556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Выступая в таком качестве, формы мужского грамматического рода ото­дви­гают женщину на задний план, исключают ее присутствие. </a:t>
            </a:r>
            <a:endParaRPr lang="ru-RU" dirty="0" smtClean="0"/>
          </a:p>
          <a:p>
            <a:r>
              <a:rPr lang="ru-RU" dirty="0" smtClean="0"/>
              <a:t>Люди</a:t>
            </a:r>
            <a:r>
              <a:rPr lang="ru-RU" dirty="0"/>
              <a:t>, не за­ду­мы­ва­­ясь, используют формы мужского грамматического рода для обозначения лиц, пола которых не знают: к нам пришел на работу новый </a:t>
            </a:r>
            <a:r>
              <a:rPr lang="ru-RU" i="1" dirty="0"/>
              <a:t>специалист,</a:t>
            </a:r>
            <a:r>
              <a:rPr lang="ru-RU" dirty="0"/>
              <a:t> в то время как «новым специалистом» может быть и женщина. </a:t>
            </a:r>
            <a:endParaRPr lang="ru-RU" dirty="0" smtClean="0"/>
          </a:p>
          <a:p>
            <a:r>
              <a:rPr lang="ru-RU" dirty="0" smtClean="0"/>
              <a:t>Мужской </a:t>
            </a:r>
            <a:r>
              <a:rPr lang="ru-RU" dirty="0"/>
              <a:t>род в данном слу­чае отождествляется с общим. 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187" y="3376246"/>
            <a:ext cx="8481625" cy="348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92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2880" y="295422"/>
            <a:ext cx="6105378" cy="6414867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3. Существительные мужского рода могут употребляться </a:t>
            </a:r>
            <a:r>
              <a:rPr lang="ru-RU" b="1" dirty="0" err="1"/>
              <a:t>неспе­ци­фи­ци­ро­­ванно</a:t>
            </a:r>
            <a:r>
              <a:rPr lang="ru-RU" b="1" dirty="0"/>
              <a:t>, то есть для обозначения лиц любого пола (</a:t>
            </a:r>
            <a:r>
              <a:rPr lang="ru-RU" b="1" i="1" dirty="0"/>
              <a:t>поэт, ме­не­д­жер</a:t>
            </a:r>
            <a:r>
              <a:rPr lang="ru-RU" b="1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/>
              <a:t>В данном случае действует механизм «включенности» в грам­ма­ти­чес­кий муж­ской род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Язык предпочитает мужские формы для обозначения лиц лю­бого по­ла или группы лиц разного пола. </a:t>
            </a:r>
            <a:endParaRPr lang="ru-RU" dirty="0" smtClean="0"/>
          </a:p>
          <a:p>
            <a:r>
              <a:rPr lang="ru-RU" dirty="0" smtClean="0"/>
              <a:t>Так</a:t>
            </a:r>
            <a:r>
              <a:rPr lang="ru-RU" dirty="0"/>
              <a:t>, если имеются в виду </a:t>
            </a:r>
            <a:r>
              <a:rPr lang="ru-RU" i="1" dirty="0"/>
              <a:t>учителя</a:t>
            </a:r>
            <a:r>
              <a:rPr lang="ru-RU" dirty="0"/>
              <a:t> и </a:t>
            </a:r>
            <a:r>
              <a:rPr lang="ru-RU" i="1" dirty="0"/>
              <a:t>учи­тельницы,</a:t>
            </a:r>
            <a:r>
              <a:rPr lang="ru-RU" dirty="0"/>
              <a:t> достаточно сказать </a:t>
            </a:r>
            <a:r>
              <a:rPr lang="ru-RU" i="1" dirty="0"/>
              <a:t>учителя,</a:t>
            </a:r>
            <a:r>
              <a:rPr lang="ru-RU" dirty="0"/>
              <a:t> </a:t>
            </a:r>
            <a:r>
              <a:rPr lang="ru-RU" i="1" dirty="0"/>
              <a:t>студенты</a:t>
            </a:r>
            <a:r>
              <a:rPr lang="ru-RU" b="1" dirty="0"/>
              <a:t> </a:t>
            </a:r>
            <a:r>
              <a:rPr lang="ru-RU" i="1" dirty="0"/>
              <a:t>и студентки – студенты. </a:t>
            </a:r>
            <a:endParaRPr lang="ru-RU" i="1" dirty="0" smtClean="0"/>
          </a:p>
          <a:p>
            <a:r>
              <a:rPr lang="ru-RU" dirty="0" smtClean="0"/>
              <a:t>Та</a:t>
            </a:r>
            <a:r>
              <a:rPr lang="ru-RU" dirty="0"/>
              <a:t>­­ким обра­зом,  в массе случаев жен­щи­ны вообще игнорируются языком.</a:t>
            </a:r>
          </a:p>
          <a:p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628" y="154745"/>
            <a:ext cx="5134706" cy="6703255"/>
          </a:xfrm>
        </p:spPr>
      </p:pic>
    </p:spTree>
    <p:extLst>
      <p:ext uri="{BB962C8B-B14F-4D97-AF65-F5344CB8AC3E}">
        <p14:creationId xmlns:p14="http://schemas.microsoft.com/office/powerpoint/2010/main" val="3686801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54744"/>
            <a:ext cx="6294120" cy="6513341"/>
          </a:xfrm>
        </p:spPr>
        <p:txBody>
          <a:bodyPr>
            <a:normAutofit/>
          </a:bodyPr>
          <a:lstStyle/>
          <a:p>
            <a:r>
              <a:rPr lang="ru-RU" dirty="0"/>
              <a:t>Дискриминацию по признаку пола в язы­ке называют</a:t>
            </a:r>
            <a:r>
              <a:rPr lang="ru-RU" b="1" dirty="0"/>
              <a:t> </a:t>
            </a:r>
            <a:r>
              <a:rPr lang="ru-RU" i="1" dirty="0"/>
              <a:t>языковым сек­сиз­мом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Кто </a:t>
            </a:r>
            <a:r>
              <a:rPr lang="ru-RU" dirty="0"/>
              <a:t>такая генеральша - женщина-генерал или же­на генерала? Скорее все­го, жена генерала. </a:t>
            </a:r>
            <a:endParaRPr lang="ru-RU" dirty="0" smtClean="0"/>
          </a:p>
          <a:p>
            <a:r>
              <a:rPr lang="ru-RU" dirty="0" smtClean="0"/>
              <a:t>Тогда </a:t>
            </a:r>
            <a:r>
              <a:rPr lang="ru-RU" dirty="0"/>
              <a:t>возникает другой вопрос: почему не женщина-генерал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/>
              <a:t>И может ли женщина быть генералом? В редких случаях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Со­циальное про­ст­ран­ст­во поделено таким образом, что мужчина может быть ге­нералом, а женщина мо­жет быть только его женой. 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787" y="154744"/>
            <a:ext cx="3587261" cy="6344530"/>
          </a:xfrm>
        </p:spPr>
      </p:pic>
    </p:spTree>
    <p:extLst>
      <p:ext uri="{BB962C8B-B14F-4D97-AF65-F5344CB8AC3E}">
        <p14:creationId xmlns:p14="http://schemas.microsoft.com/office/powerpoint/2010/main" val="3323208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712</Words>
  <Application>Microsoft Office PowerPoint</Application>
  <PresentationFormat>Широкоэкранный</PresentationFormat>
  <Paragraphs>42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Язык как фактор гендерной социализации</vt:lpstr>
      <vt:lpstr>Презентация PowerPoint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 как фактор гендерной социализации</dc:title>
  <dc:creator>Ольга Хабижановна</dc:creator>
  <cp:lastModifiedBy>Ольга Хабижановна</cp:lastModifiedBy>
  <cp:revision>49</cp:revision>
  <dcterms:created xsi:type="dcterms:W3CDTF">2018-11-09T11:44:17Z</dcterms:created>
  <dcterms:modified xsi:type="dcterms:W3CDTF">2018-11-09T15:47:00Z</dcterms:modified>
</cp:coreProperties>
</file>